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t>02.06.2015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t>02.06.2015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t>02.06.2015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t>02.06.2015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t>02.06.2015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t>02.06.2015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t>02.06.2015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t>02.06.2015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t>02.06.2015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t>02.06.2015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2E060B-BFA5-47C6-B151-C09A17811B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19977D8-B172-4D6C-9464-1AD60CCD74BF}" type="datetimeFigureOut">
              <a:rPr lang="ru-RU" smtClean="0"/>
              <a:t>02.06.2015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F2E060B-BFA5-47C6-B151-C09A17811B3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9977D8-B172-4D6C-9464-1AD60CCD74BF}" type="datetimeFigureOut">
              <a:rPr lang="ru-RU" smtClean="0"/>
              <a:t>02.06.2015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F2E060B-BFA5-47C6-B151-C09A17811B39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857388"/>
          </a:xfr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Винительный падеж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обозначения прямого объекта: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читаю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(что?)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книгу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6"/>
            <a:ext cx="7772400" cy="421244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spc="14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Видеопрезентация</a:t>
            </a: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pc="14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учебного материала по дисциплине </a:t>
            </a:r>
            <a:br>
              <a:rPr lang="ru-RU" sz="2400" spc="14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«Русский язык как иностранный» </a:t>
            </a:r>
            <a:br>
              <a:rPr lang="ru-RU" sz="2400" spc="14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для слушателей</a:t>
            </a:r>
            <a:br>
              <a:rPr lang="ru-RU" sz="2400" spc="14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 факультета довузовской подготовки </a:t>
            </a:r>
            <a:br>
              <a:rPr lang="ru-RU" sz="2400" spc="14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и студентов 1-го курса </a:t>
            </a:r>
            <a:br>
              <a:rPr lang="ru-RU" sz="2400" spc="14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pc="140" dirty="0" smtClean="0">
                <a:latin typeface="Times New Roman" pitchFamily="18" charset="0"/>
                <a:cs typeface="Times New Roman" pitchFamily="18" charset="0"/>
              </a:rPr>
              <a:t>факультетов нефилологического профиля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Упражнение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943880" cy="4572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indent="34290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Допиши́те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предложе́ния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Вме́сто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то́чек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употреби́те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да́нные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слова́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ну́жной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фо́рме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Здесь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бу́дут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стро́ить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но́вое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… . 2.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Ско́ро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лю́ди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бу́дут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коси́ть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… . 3. 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выходно́й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день мы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бу́дем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лови́ть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… . 4. Мои́ друзья́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изуча́ют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… . </a:t>
            </a:r>
          </a:p>
          <a:p>
            <a:pPr indent="34290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Слова́ 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употребле́ния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ру́сский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язы́к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ры́ба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зда́ние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трава́.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8824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 </a:t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Желаю успехов </a:t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овладении русским языком!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714620"/>
            <a:ext cx="7772400" cy="364094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Составила: </a:t>
            </a:r>
          </a:p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Н.Н. Гордей, доцент кафедры </a:t>
            </a:r>
          </a:p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довузовской подготовки </a:t>
            </a:r>
          </a:p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профориентации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вопро́се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что?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по́сле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глаго́лов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неодушевлённые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существи́тельные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употребля́ются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вини́тельном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падеже́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обознача́ют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прямо́й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объе́кт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Они́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име́ют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оконча́ния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имени́тельном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падеже́.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вини́тельном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падеже́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то́лько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существи́тельные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же́нского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ро́да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еди́нственного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числа́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-а, -я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име́ют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оконча́ния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-у, 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вы́ставка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вы́ставку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фотогра́фия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фотогра́фию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 №1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СТОЛОВАЯ</a:t>
            </a: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Ря́дом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на́шим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до́мом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нахо́дится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больша́я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столо́вая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Она́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рабо́тает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девяти́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часо́в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утра́ до восьми́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часо́в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ве́чера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столо́вой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хорошо́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гото́вят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поэ́тому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здесь всегда́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мно́го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наро́да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Одни́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стоя́т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буфе́та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други́е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получа́ют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обе́д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тре́тьи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уже́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сидя́т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сто́ликами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едя́т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и́ли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пьют.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стола́х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соль,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пе́рец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горчи́ца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стене́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виси́т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меню́. В меню́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большо́й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вы́бор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холо́дных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горя́чих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блюд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за́втрак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обе́д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у́жин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8817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1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Что можно взять на завтрак?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2214554"/>
          <a:ext cx="77724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2214578">
                <a:tc>
                  <a:txBody>
                    <a:bodyPr/>
                    <a:lstStyle/>
                    <a:p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Бутербро́ды. </a:t>
                      </a:r>
                    </a:p>
                    <a:p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Я́йца. </a:t>
                      </a:r>
                    </a:p>
                    <a:p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Сала́т из капу́сты. </a:t>
                      </a:r>
                    </a:p>
                    <a:p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Смета́на. </a:t>
                      </a:r>
                    </a:p>
                    <a:p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Ка́ша ри́совая.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Молоко́. </a:t>
                      </a:r>
                    </a:p>
                    <a:p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Чай. </a:t>
                      </a:r>
                    </a:p>
                    <a:p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Ко́фе чёрный. </a:t>
                      </a:r>
                    </a:p>
                    <a:p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Кака́о.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8817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Что можно взять на обед?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3" y="2214554"/>
          <a:ext cx="8358246" cy="308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Первые блюда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Вторые блюда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Третьи блюда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8793"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Борщ. </a:t>
                      </a:r>
                    </a:p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Щи. </a:t>
                      </a:r>
                    </a:p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Суп моло́чный.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Котле́ты. </a:t>
                      </a:r>
                    </a:p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Гуля́ш. </a:t>
                      </a:r>
                    </a:p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Жа́реное мя́со. </a:t>
                      </a:r>
                    </a:p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Соси́ски. </a:t>
                      </a:r>
                    </a:p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Ку́рица.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Компо́т. </a:t>
                      </a:r>
                    </a:p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Кисе́ль.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1673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Что можно взять 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ужин?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09" y="2143116"/>
          <a:ext cx="8143933" cy="271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5"/>
                <a:gridCol w="2714644"/>
              </a:tblGrid>
              <a:tr h="2714644">
                <a:tc>
                  <a:txBody>
                    <a:bodyPr/>
                    <a:lstStyle/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Винегре́т. 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Творо́г. 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Огурцы́. 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Колбаса́. 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Ветчина́.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Макаро́ны. 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Ры́ба. 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Яи́чница. 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Запека́нка. 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Овощно́е рагу́.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Молоко́. 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Чай. 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Сок. 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Кефи́р. 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Простоква́ша.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92869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 №2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Обы́чно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обе́даю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до́ма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Одна́ко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выходно́й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день я хожу́ иногда́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столо́вую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Вот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сего́дня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ходи́л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столо́вую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столо́вой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посети́тели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снача́ла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знако́мятся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меню́,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пото́м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са́ми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беру́т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ну́жные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блю́да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Де́ньги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они́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пла́тят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касси́ру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то́же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прочита́л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меню́.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Пото́м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взял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ло́жку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ви́лку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нож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подно́с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Поста́вил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подно́с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сала́т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све́жей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капу́сты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ры́бный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суп,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жа́реное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мя́со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Зате́м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заплати́л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де́ньги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касси́ру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буфе́те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купи́л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ещё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буты́лку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спра́йта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Пото́м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за́нял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свобо́дный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сто́лик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Обе́д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о́чень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вку́сный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Я съел его́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больши́м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аппети́том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5572164"/>
          </a:xfrm>
        </p:spPr>
        <p:txBody>
          <a:bodyPr/>
          <a:lstStyle/>
          <a:p>
            <a:pPr indent="342900"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Вме́сто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вы́деленных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слов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употреби́те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существи́тельные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да́нные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спра́ва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ну́жной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фо́рме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000240"/>
          <a:ext cx="8358246" cy="460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4606296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Ма́льчик мо́ет лицо́. 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Он с удово́льствием ест суп. </a:t>
                      </a:r>
                    </a:p>
                    <a:p>
                      <a:endParaRPr kumimoji="0" lang="ru-RU" sz="2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Я пью ко́фе. </a:t>
                      </a:r>
                    </a:p>
                    <a:p>
                      <a:endParaRPr kumimoji="0" lang="ru-RU" sz="2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Я получи́л письмо́. </a:t>
                      </a:r>
                    </a:p>
                    <a:p>
                      <a:endParaRPr kumimoji="0" lang="ru-RU" sz="2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ru-RU" sz="2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Маши́на везёт шкафы́.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ше́я, у́ши, грудь 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я́йца, ка́ша, борщ, щи, ку́рица, макаро́ны, ры́ба </a:t>
                      </a:r>
                    </a:p>
                    <a:p>
                      <a:endParaRPr kumimoji="0" lang="ru-RU" sz="2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молоко́, кака́о, ко́ка-ко́ла, пи́во, вода́ 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газе́та, телегра́мма, журна́л, кни́ги </a:t>
                      </a:r>
                    </a:p>
                    <a:p>
                      <a:endParaRPr kumimoji="0" lang="ru-RU" sz="24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крова́ти, дива́н, столы́, зе́ркало, карти́на, ту́мбочка, телеви́зор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85725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Упражнение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71546"/>
            <a:ext cx="7772400" cy="528401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indent="34290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Да́́йте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отве́ты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отве́тах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употреби́те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слова́ из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ско́бок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Образе́ц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Что вы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хоти́те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пове́сить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э́ту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сте́ну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портре́т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ка́рта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карти́на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фотогра́фия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– Я хочу́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пове́сить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э́ту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сте́ну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портре́т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ка́рту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карти́ну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фотогра́фию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1. Что вы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гото́вите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обе́д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моло́чный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суп,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карто́фель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соси́ски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компо́т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 2. Что вы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бу́дете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ста́вить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э́ту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ко́мнату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обе́денный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стол,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дива́н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ту́мбочка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 3. Что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повторя́ют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ученики́? (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знако́мый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текст, стихи́,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стихотворе́ние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слова́) 4. Что вы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и́щете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каранда́ш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ру́чка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тетра́дь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кни́га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телефо́н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FD85D1-3061-4477-ABBC-A07AEA476E53}"/>
</file>

<file path=customXml/itemProps2.xml><?xml version="1.0" encoding="utf-8"?>
<ds:datastoreItem xmlns:ds="http://schemas.openxmlformats.org/officeDocument/2006/customXml" ds:itemID="{2A38620C-C9BA-4E5E-A2D1-186BE3932750}"/>
</file>

<file path=customXml/itemProps3.xml><?xml version="1.0" encoding="utf-8"?>
<ds:datastoreItem xmlns:ds="http://schemas.openxmlformats.org/officeDocument/2006/customXml" ds:itemID="{F3A3CB3E-5DA9-47A7-BA83-F78D2E4000AE}"/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110</TotalTime>
  <Words>625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Винительный падеж  для обозначения прямого объекта:  Я читаю (что?) книгу </vt:lpstr>
      <vt:lpstr>Правило: </vt:lpstr>
      <vt:lpstr>Текст №1</vt:lpstr>
      <vt:lpstr>Задание 1 Что можно взять на завтрак? </vt:lpstr>
      <vt:lpstr>Задание 2 Что можно взять на обед? </vt:lpstr>
      <vt:lpstr>Задание 3 Что можно взять на ужин? </vt:lpstr>
      <vt:lpstr>Текст №2</vt:lpstr>
      <vt:lpstr>Упражнение 1</vt:lpstr>
      <vt:lpstr>Упражнение 2</vt:lpstr>
      <vt:lpstr>Упражнение 3</vt:lpstr>
      <vt:lpstr>Благодарю за внимание!  Желаю успехов  в овладении русским языком!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Винительный падеж для обозначения прямого объекта: Я читаю (что?) книгу.</dc:title>
  <dc:subject>РКИ</dc:subject>
  <dc:creator>Гордей Н.Н.</dc:creator>
  <cp:lastModifiedBy>Admin</cp:lastModifiedBy>
  <cp:revision>11</cp:revision>
  <dcterms:created xsi:type="dcterms:W3CDTF">2015-06-02T06:27:00Z</dcterms:created>
  <dcterms:modified xsi:type="dcterms:W3CDTF">2015-06-02T08:17:08Z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